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920" r:id="rId35"/>
    <p:sldId id="1916" r:id="rId36"/>
    <p:sldId id="1876" r:id="rId37"/>
    <p:sldId id="1918" r:id="rId38"/>
    <p:sldId id="1877" r:id="rId39"/>
    <p:sldId id="1919" r:id="rId40"/>
    <p:sldId id="1878" r:id="rId41"/>
    <p:sldId id="1879" r:id="rId42"/>
    <p:sldId id="1880" r:id="rId43"/>
    <p:sldId id="1881" r:id="rId44"/>
    <p:sldId id="1882" r:id="rId45"/>
    <p:sldId id="1921" r:id="rId46"/>
    <p:sldId id="1883" r:id="rId47"/>
    <p:sldId id="1884" r:id="rId48"/>
    <p:sldId id="1885" r:id="rId49"/>
    <p:sldId id="1886" r:id="rId50"/>
    <p:sldId id="1887" r:id="rId51"/>
    <p:sldId id="1888" r:id="rId52"/>
    <p:sldId id="1895" r:id="rId53"/>
    <p:sldId id="1824" r:id="rId54"/>
    <p:sldId id="1812" r:id="rId55"/>
    <p:sldId id="1821" r:id="rId56"/>
    <p:sldId id="1822" r:id="rId57"/>
    <p:sldId id="1823" r:id="rId58"/>
    <p:sldId id="1825" r:id="rId59"/>
    <p:sldId id="1836" r:id="rId60"/>
    <p:sldId id="1835" r:id="rId61"/>
    <p:sldId id="1837" r:id="rId62"/>
    <p:sldId id="1838" r:id="rId63"/>
    <p:sldId id="1839" r:id="rId64"/>
    <p:sldId id="1840" r:id="rId65"/>
    <p:sldId id="1845" r:id="rId66"/>
    <p:sldId id="1896" r:id="rId67"/>
    <p:sldId id="1897" r:id="rId68"/>
    <p:sldId id="1898" r:id="rId69"/>
    <p:sldId id="1899" r:id="rId70"/>
    <p:sldId id="1902" r:id="rId71"/>
    <p:sldId id="1903" r:id="rId72"/>
    <p:sldId id="1904" r:id="rId73"/>
    <p:sldId id="1905" r:id="rId74"/>
    <p:sldId id="1906" r:id="rId75"/>
    <p:sldId id="1907" r:id="rId76"/>
    <p:sldId id="1908" r:id="rId77"/>
    <p:sldId id="1909" r:id="rId78"/>
    <p:sldId id="1910" r:id="rId79"/>
    <p:sldId id="1911" r:id="rId80"/>
    <p:sldId id="1912" r:id="rId81"/>
    <p:sldId id="1913" r:id="rId82"/>
    <p:sldId id="1914" r:id="rId83"/>
    <p:sldId id="1917" r:id="rId84"/>
    <p:sldId id="191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1"/>
    <p:restoredTop sz="71630"/>
  </p:normalViewPr>
  <p:slideViewPr>
    <p:cSldViewPr snapToGrid="0" snapToObjects="1">
      <p:cViewPr varScale="1">
        <p:scale>
          <a:sx n="87" d="100"/>
          <a:sy n="87" d="100"/>
        </p:scale>
        <p:origin x="2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Now the cost function for the mini-batch of </a:t>
            </a:r>
            <a:r>
              <a:rPr lang="en-US" sz="1800" i="1" dirty="0">
                <a:effectLst/>
                <a:latin typeface="NimbusRomNo9L"/>
              </a:rPr>
              <a:t>m </a:t>
            </a:r>
            <a:r>
              <a:rPr lang="en-US" sz="1800" dirty="0">
                <a:effectLst/>
                <a:latin typeface="NimbusRomNo9L"/>
              </a:rPr>
              <a:t>examples is the average loss for each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mini-batch gradient is the average of the individual gradients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tiff"/></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3.tiff"/></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4.emf"/><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Stochastic Gradient Descent</a:t>
            </a:r>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
        <p:nvSpPr>
          <p:cNvPr id="3" name="Google Shape;295;p20">
            <a:extLst>
              <a:ext uri="{FF2B5EF4-FFF2-40B4-BE49-F238E27FC236}">
                <a16:creationId xmlns:a16="http://schemas.microsoft.com/office/drawing/2014/main" id="{D00A1CE9-F5E8-5C5C-2958-27A4ED1ED14D}"/>
              </a:ext>
            </a:extLst>
          </p:cNvPr>
          <p:cNvSpPr/>
          <p:nvPr/>
        </p:nvSpPr>
        <p:spPr>
          <a:xfrm>
            <a:off x="6096000" y="1342605"/>
            <a:ext cx="3826812" cy="1483690"/>
          </a:xfrm>
          <a:prstGeom prst="wedgeRoundRectCallout">
            <a:avLst>
              <a:gd name="adj1" fmla="val 56910"/>
              <a:gd name="adj2" fmla="val 10100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No lecture on Thursday.  I will be traveling for a grant kick-off meeting.</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9825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4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72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7" name="Picture 6">
            <a:extLst>
              <a:ext uri="{FF2B5EF4-FFF2-40B4-BE49-F238E27FC236}">
                <a16:creationId xmlns:a16="http://schemas.microsoft.com/office/drawing/2014/main" id="{C84F547A-7DE0-7CD7-EEEB-FDC84C750AB1}"/>
              </a:ext>
            </a:extLst>
          </p:cNvPr>
          <p:cNvPicPr>
            <a:picLocks noChangeAspect="1"/>
          </p:cNvPicPr>
          <p:nvPr/>
        </p:nvPicPr>
        <p:blipFill>
          <a:blip r:embed="rId3"/>
          <a:stretch>
            <a:fillRect/>
          </a:stretch>
        </p:blipFill>
        <p:spPr>
          <a:xfrm>
            <a:off x="3580590" y="4129088"/>
            <a:ext cx="4000327" cy="1263261"/>
          </a:xfrm>
          <a:prstGeom prst="rect">
            <a:avLst/>
          </a:prstGeom>
        </p:spPr>
      </p:pic>
      <p:pic>
        <p:nvPicPr>
          <p:cNvPr id="8" name="Picture 7">
            <a:extLst>
              <a:ext uri="{FF2B5EF4-FFF2-40B4-BE49-F238E27FC236}">
                <a16:creationId xmlns:a16="http://schemas.microsoft.com/office/drawing/2014/main" id="{6A20EE6D-59C6-3CF7-437E-36F4FDC23630}"/>
              </a:ext>
            </a:extLst>
          </p:cNvPr>
          <p:cNvPicPr>
            <a:picLocks noChangeAspect="1"/>
          </p:cNvPicPr>
          <p:nvPr/>
        </p:nvPicPr>
        <p:blipFill>
          <a:blip r:embed="rId4"/>
          <a:stretch>
            <a:fillRect/>
          </a:stretch>
        </p:blipFill>
        <p:spPr>
          <a:xfrm>
            <a:off x="1853300" y="2610127"/>
            <a:ext cx="7605026" cy="580747"/>
          </a:xfrm>
          <a:prstGeom prst="rect">
            <a:avLst/>
          </a:prstGeom>
        </p:spPr>
      </p:pic>
    </p:spTree>
    <p:extLst>
      <p:ext uri="{BB962C8B-B14F-4D97-AF65-F5344CB8AC3E}">
        <p14:creationId xmlns:p14="http://schemas.microsoft.com/office/powerpoint/2010/main" val="286113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𝐶𝑜𝑠𝑡</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smtClean="0">
                              <a:latin typeface="Cambria Math" panose="02040503050406030204" pitchFamily="18" charset="0"/>
                            </a:rPr>
                            <m:t> </m:t>
                          </m:r>
                          <m:r>
                            <a:rPr lang="en-US" sz="2000" b="0" i="1" smtClean="0">
                              <a:latin typeface="Cambria Math" panose="02040503050406030204" pitchFamily="18" charset="0"/>
                            </a:rPr>
                            <m:t>𝑦</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Training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t="-120000" r="-475"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573" t="-120000" r="-287"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741339"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81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676" t="-1090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1820</TotalTime>
  <Words>9256</Words>
  <Application>Microsoft Macintosh PowerPoint</Application>
  <PresentationFormat>Widescreen</PresentationFormat>
  <Paragraphs>794</Paragraphs>
  <Slides>84</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Stochastic Gradient Descent</vt:lpstr>
      <vt:lpstr>Gradient descent</vt:lpstr>
      <vt:lpstr>Many dimensions</vt:lpstr>
      <vt:lpstr>PowerPoint Presentation</vt:lpstr>
      <vt:lpstr>Updating each dimension wi</vt:lpstr>
      <vt:lpstr>PowerPoint Presentation</vt:lpstr>
      <vt:lpstr>The Gradient </vt:lpstr>
      <vt:lpstr>Average Loss</vt:lpstr>
      <vt:lpstr>Batch Training </vt:lpstr>
      <vt:lpstr>Stochastic gradient descent algorithm </vt:lpstr>
      <vt:lpstr>Worked example</vt:lpstr>
      <vt:lpstr>PowerPoint Presentation</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37</cp:revision>
  <dcterms:created xsi:type="dcterms:W3CDTF">2020-11-19T15:12:32Z</dcterms:created>
  <dcterms:modified xsi:type="dcterms:W3CDTF">2022-11-29T15:38:10Z</dcterms:modified>
</cp:coreProperties>
</file>